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497" r:id="rId3"/>
    <p:sldId id="511" r:id="rId4"/>
    <p:sldId id="512" r:id="rId5"/>
    <p:sldId id="516" r:id="rId6"/>
    <p:sldId id="518" r:id="rId7"/>
    <p:sldId id="519" r:id="rId8"/>
    <p:sldId id="520" r:id="rId9"/>
    <p:sldId id="521" r:id="rId10"/>
    <p:sldId id="513" r:id="rId11"/>
    <p:sldId id="51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BB8"/>
    <a:srgbClr val="4308B8"/>
    <a:srgbClr val="9D62BE"/>
    <a:srgbClr val="21EB26"/>
    <a:srgbClr val="D426E6"/>
    <a:srgbClr val="F09A1C"/>
    <a:srgbClr val="D1F22E"/>
    <a:srgbClr val="37C7E9"/>
    <a:srgbClr val="E6DA3A"/>
    <a:srgbClr val="249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88800" autoAdjust="0"/>
  </p:normalViewPr>
  <p:slideViewPr>
    <p:cSldViewPr>
      <p:cViewPr>
        <p:scale>
          <a:sx n="60" d="100"/>
          <a:sy n="60" d="100"/>
        </p:scale>
        <p:origin x="-1566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decrement</a:t>
            </a:r>
            <a:r>
              <a:rPr lang="en-US" baseline="0" dirty="0" smtClean="0"/>
              <a:t> destroys the record of two elements, the current element and an existing element. This can only happens m/2 time. So, the majority element will have a record at the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3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 a</a:t>
            </a:r>
            <a:r>
              <a:rPr lang="en-US" baseline="0" dirty="0" smtClean="0"/>
              <a:t> counter is decremented, (k-1) counters are decremented and the current element’s count is not recorded. So, a decrement step destroys the record of k elements. This can happen only m/k times.</a:t>
            </a:r>
          </a:p>
          <a:p>
            <a:r>
              <a:rPr lang="en-US" baseline="0" dirty="0" smtClean="0"/>
              <a:t>Thus all frequent elements have a record at the end.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if we have a value t associated x then t lies between </a:t>
            </a:r>
            <a:r>
              <a:rPr lang="en-US" baseline="0" dirty="0" err="1" smtClean="0"/>
              <a:t>f_x</a:t>
            </a:r>
            <a:r>
              <a:rPr lang="en-US" baseline="0" dirty="0" smtClean="0"/>
              <a:t> – m/k and </a:t>
            </a:r>
            <a:r>
              <a:rPr lang="en-US" baseline="0" dirty="0" err="1" smtClean="0"/>
              <a:t>f_x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1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tags" Target="../tags/tag73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76.xml"/><Relationship Id="rId15" Type="http://schemas.openxmlformats.org/officeDocument/2006/relationships/image" Target="../media/image7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78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86.png"/><Relationship Id="rId3" Type="http://schemas.openxmlformats.org/officeDocument/2006/relationships/tags" Target="../tags/tag83.xml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tags" Target="../tags/tag90.xml"/><Relationship Id="rId19" Type="http://schemas.openxmlformats.org/officeDocument/2006/relationships/notesSlide" Target="../notesSlides/notesSlide2.xml"/><Relationship Id="rId31" Type="http://schemas.openxmlformats.org/officeDocument/2006/relationships/image" Target="../media/image91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8" Type="http://schemas.openxmlformats.org/officeDocument/2006/relationships/tags" Target="../tags/tag8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.xml"/><Relationship Id="rId7" Type="http://schemas.openxmlformats.org/officeDocument/2006/relationships/image" Target="../media/image5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tags" Target="../tags/tag6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.xml"/><Relationship Id="rId7" Type="http://schemas.openxmlformats.org/officeDocument/2006/relationships/image" Target="../media/image10.tmp"/><Relationship Id="rId12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1.xml"/><Relationship Id="rId10" Type="http://schemas.openxmlformats.org/officeDocument/2006/relationships/image" Target="../media/image13.png"/><Relationship Id="rId4" Type="http://schemas.openxmlformats.org/officeDocument/2006/relationships/tags" Target="../tags/tag10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0.png"/><Relationship Id="rId3" Type="http://schemas.openxmlformats.org/officeDocument/2006/relationships/tags" Target="../tags/tag14.xml"/><Relationship Id="rId21" Type="http://schemas.openxmlformats.org/officeDocument/2006/relationships/image" Target="../media/image23.png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image" Target="../media/image19.png"/><Relationship Id="rId25" Type="http://schemas.openxmlformats.org/officeDocument/2006/relationships/image" Target="../media/image15.png"/><Relationship Id="rId2" Type="http://schemas.openxmlformats.org/officeDocument/2006/relationships/tags" Target="../tags/tag1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image" Target="../media/image26.png"/><Relationship Id="rId5" Type="http://schemas.openxmlformats.org/officeDocument/2006/relationships/tags" Target="../tags/tag16.xml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tags" Target="../tags/tag21.xml"/><Relationship Id="rId19" Type="http://schemas.openxmlformats.org/officeDocument/2006/relationships/image" Target="../media/image21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6.xml"/><Relationship Id="rId7" Type="http://schemas.openxmlformats.org/officeDocument/2006/relationships/image" Target="../media/image29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8.tmp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tags" Target="../tags/tag29.xml"/><Relationship Id="rId21" Type="http://schemas.openxmlformats.org/officeDocument/2006/relationships/image" Target="../media/image38.png"/><Relationship Id="rId7" Type="http://schemas.openxmlformats.org/officeDocument/2006/relationships/tags" Target="../tags/tag3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4.png"/><Relationship Id="rId2" Type="http://schemas.openxmlformats.org/officeDocument/2006/relationships/tags" Target="../tags/tag28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tags" Target="../tags/tag36.xml"/><Relationship Id="rId19" Type="http://schemas.openxmlformats.org/officeDocument/2006/relationships/image" Target="../media/image36.png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45.png"/><Relationship Id="rId3" Type="http://schemas.openxmlformats.org/officeDocument/2006/relationships/tags" Target="../tags/tag40.xml"/><Relationship Id="rId21" Type="http://schemas.openxmlformats.org/officeDocument/2006/relationships/image" Target="../media/image48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tags" Target="../tags/tag39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51.png"/><Relationship Id="rId5" Type="http://schemas.openxmlformats.org/officeDocument/2006/relationships/tags" Target="../tags/tag42.xml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tags" Target="../tags/tag47.xml"/><Relationship Id="rId19" Type="http://schemas.openxmlformats.org/officeDocument/2006/relationships/image" Target="../media/image46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tags" Target="../tags/tag52.xml"/><Relationship Id="rId21" Type="http://schemas.openxmlformats.org/officeDocument/2006/relationships/image" Target="../media/image57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tags" Target="../tags/tag51.xml"/><Relationship Id="rId16" Type="http://schemas.openxmlformats.org/officeDocument/2006/relationships/image" Target="../media/image41.png"/><Relationship Id="rId20" Type="http://schemas.openxmlformats.org/officeDocument/2006/relationships/image" Target="../media/image56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60.png"/><Relationship Id="rId5" Type="http://schemas.openxmlformats.org/officeDocument/2006/relationships/tags" Target="../tags/tag54.xml"/><Relationship Id="rId15" Type="http://schemas.openxmlformats.org/officeDocument/2006/relationships/image" Target="../media/image52.png"/><Relationship Id="rId23" Type="http://schemas.openxmlformats.org/officeDocument/2006/relationships/image" Target="../media/image59.png"/><Relationship Id="rId10" Type="http://schemas.openxmlformats.org/officeDocument/2006/relationships/tags" Target="../tags/tag59.xml"/><Relationship Id="rId19" Type="http://schemas.openxmlformats.org/officeDocument/2006/relationships/image" Target="../media/image55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58.png"/><Relationship Id="rId27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tags" Target="../tags/tag64.xml"/><Relationship Id="rId16" Type="http://schemas.openxmlformats.org/officeDocument/2006/relationships/image" Target="../media/image67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41.png"/><Relationship Id="rId5" Type="http://schemas.openxmlformats.org/officeDocument/2006/relationships/tags" Target="../tags/tag67.xml"/><Relationship Id="rId15" Type="http://schemas.openxmlformats.org/officeDocument/2006/relationships/image" Target="../media/image6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70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6" y="3845541"/>
            <a:ext cx="8691167" cy="2783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0"/>
            <a:ext cx="4314825" cy="257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143000"/>
            <a:ext cx="7412355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" y="1676400"/>
            <a:ext cx="374523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" y="2283460"/>
            <a:ext cx="4821555" cy="2305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3" y="2971801"/>
            <a:ext cx="7063740" cy="55816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86" y="4418965"/>
            <a:ext cx="3282315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86" y="4911011"/>
            <a:ext cx="2775585" cy="23431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93942"/>
            <a:ext cx="1664208" cy="2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7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49" y="293942"/>
            <a:ext cx="2808351" cy="2933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79474"/>
            <a:ext cx="3602355" cy="2533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195713"/>
            <a:ext cx="6176010" cy="255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7642860" cy="2552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57400"/>
            <a:ext cx="5101590" cy="1828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70" y="2860675"/>
            <a:ext cx="5913120" cy="1600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15" y="3625529"/>
            <a:ext cx="3392805" cy="1752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5" y="4020183"/>
            <a:ext cx="6193155" cy="1619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5" y="4393567"/>
            <a:ext cx="2857500" cy="15811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5" y="3152137"/>
            <a:ext cx="2857500" cy="1581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2" y="2484121"/>
            <a:ext cx="4730115" cy="1581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70" y="4739005"/>
            <a:ext cx="3169920" cy="1619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07" y="5079046"/>
            <a:ext cx="3004185" cy="15811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2" y="6065205"/>
            <a:ext cx="2305050" cy="23431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95" y="6114415"/>
            <a:ext cx="4215765" cy="4895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" y="6413501"/>
            <a:ext cx="1977390" cy="23431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" y="5548630"/>
            <a:ext cx="6450330" cy="2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77" y="4211637"/>
            <a:ext cx="2543175" cy="226695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3668395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264" y="4737463"/>
            <a:ext cx="2320290" cy="230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53210"/>
            <a:ext cx="3221355" cy="23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094230"/>
            <a:ext cx="5520690" cy="541020"/>
          </a:xfrm>
          <a:prstGeom prst="rect">
            <a:avLst/>
          </a:prstGeom>
        </p:spPr>
      </p:pic>
      <p:pic>
        <p:nvPicPr>
          <p:cNvPr id="7" name="Picture 2" descr="Image result for quiz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1635760" cy="12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65" y="857459"/>
            <a:ext cx="5334000" cy="4365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86400"/>
            <a:ext cx="1268730" cy="2228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5473700"/>
            <a:ext cx="5160645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720340"/>
            <a:ext cx="1680210" cy="6400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400800"/>
            <a:ext cx="8063865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93942"/>
            <a:ext cx="2461641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5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3160395" cy="23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63" y="1273175"/>
            <a:ext cx="720090" cy="163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1" y="1853565"/>
            <a:ext cx="6791325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20938"/>
            <a:ext cx="5383530" cy="219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124200"/>
            <a:ext cx="6551295" cy="5372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7" y="4063365"/>
            <a:ext cx="741807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5" y="4659948"/>
            <a:ext cx="4084320" cy="234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648200"/>
            <a:ext cx="563880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5" y="5257800"/>
            <a:ext cx="4914900" cy="230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5257799"/>
            <a:ext cx="634365" cy="230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4" y="5943600"/>
            <a:ext cx="6974205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93942"/>
            <a:ext cx="2461641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6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1" y="1012190"/>
            <a:ext cx="7694295" cy="23622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76400"/>
            <a:ext cx="7315201" cy="37519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019800"/>
            <a:ext cx="3644265" cy="230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66" y="293943"/>
            <a:ext cx="3504438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66" y="293943"/>
            <a:ext cx="3504438" cy="25869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1601470"/>
            <a:ext cx="2051685" cy="1790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0" y="2362200"/>
            <a:ext cx="8168640" cy="2324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2" y="2743200"/>
            <a:ext cx="8140065" cy="2552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2" y="3307080"/>
            <a:ext cx="7299960" cy="579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627620" cy="5505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80" y="1600200"/>
            <a:ext cx="5570220" cy="48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5" y="4191000"/>
            <a:ext cx="7785735" cy="571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6122670"/>
            <a:ext cx="7547610" cy="582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89" y="5002530"/>
            <a:ext cx="7458075" cy="3314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89" y="5541645"/>
            <a:ext cx="3910965" cy="3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6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42001"/>
            <a:ext cx="2573655" cy="248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0105"/>
            <a:ext cx="6730365" cy="2362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482"/>
            <a:ext cx="2705100" cy="226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1" y="1903095"/>
            <a:ext cx="6406515" cy="2552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3" y="1365886"/>
            <a:ext cx="7480935" cy="2305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2576195"/>
            <a:ext cx="4225290" cy="255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274695"/>
            <a:ext cx="4813935" cy="22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97" y="3731895"/>
            <a:ext cx="4949190" cy="2552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97" y="4265295"/>
            <a:ext cx="1423035" cy="180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3" y="4794885"/>
            <a:ext cx="7753350" cy="232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4" y="5328285"/>
            <a:ext cx="7877175" cy="5372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70295"/>
            <a:ext cx="550545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" y="788350"/>
            <a:ext cx="5505450" cy="230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42001"/>
            <a:ext cx="2573655" cy="248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295400"/>
            <a:ext cx="8050530" cy="5372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" y="3003550"/>
            <a:ext cx="4735830" cy="182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" y="3505200"/>
            <a:ext cx="7286625" cy="537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3" y="2127885"/>
            <a:ext cx="7806690" cy="53911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" y="4417696"/>
            <a:ext cx="6606540" cy="2305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53000"/>
            <a:ext cx="1888236" cy="37033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484" y="4972050"/>
            <a:ext cx="1250442" cy="2720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1" y="5031740"/>
            <a:ext cx="3910965" cy="2552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3" y="5626100"/>
            <a:ext cx="4608195" cy="2305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067044"/>
            <a:ext cx="1003554" cy="3337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23" y="6067044"/>
            <a:ext cx="2155698" cy="34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42001"/>
            <a:ext cx="2573655" cy="248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181" y="1046607"/>
            <a:ext cx="1976056" cy="316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6" y="1089787"/>
            <a:ext cx="3375660" cy="2305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803400"/>
            <a:ext cx="7477125" cy="533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50" y="2104678"/>
            <a:ext cx="953452" cy="1969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1" y="2641600"/>
            <a:ext cx="5002530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1" y="3175000"/>
            <a:ext cx="5242560" cy="232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46197"/>
            <a:ext cx="7522845" cy="53721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64" y="1003300"/>
            <a:ext cx="2570036" cy="3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ypical algorithms are approximation algorithms that work on a sample.&#10;&#10;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Data Streams&#10;}}&#10;&#10;&#10;&#10;&#10;\end{document}"/>
  <p:tag name="IGUANATEXSIZE" val="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ain emphasis in streaming: &#10; 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pace}.&#10; 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think of a stream as a sequence of items $S = \langle s_1, \cdots, s_m \rangle$&#10; 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$s_i$ is an element of some finite set of size $n$.&#10; 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items could be anything like stock prices, ip addresses,\\&#10;error messages, temperature readings etc.&#10; 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often think of the items as integers from the set $[n]$ for some $n$.&#10; 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pace required to store a single item:&#10; 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log{n}$.&#10; 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pace required to store the number of items:&#10; 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log{m}$.&#10; 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oal:} Design algorithms that take $O(\text{poly}(\log{m}, \log{n}))$&#10;space.&#10; 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Data Streams&#10;}}&#10;&#10;&#10;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lgorithm for picking $k$ items at random from a stream of &#10;size $n \geq k$.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rrectness proof uses induction. 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Reservoir Sampling&#10;}}&#10;&#10;&#10;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Reservoir Sampling&#10;}}&#10;&#10;&#10;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\em Base case.} $t=k$.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\em Inductive hypothesis.} The algorithm is correct for $t=i$ for some $i\geq k$.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}\\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.e., the prob. of any element seen so far appearing &#10;in the reservoir is $k/i$.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$(i+1)^{th}$ number is chosen with probability $\frac{k}{i+1}$&#10;and if chosen\\ replaces a randomly chosen element in the reservoir.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laim.} After we have seen $t \geq k$ elements, every element seen so&#10;far\\ appears in the reservoir with probability $k/t$.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rue since at this time all the elements seen so far\\ are in the &#10;reservoir.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the $(i+1)^{th}$ element is chosen, then one of the $k$ elements&#10;currently\\ in the reservoir&#10;is chosen randomly and removed.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us, after processing the $(i+1)^{th}$ element, any element&#10; seen so far\\ appears in the reservoir with probability&#10;$k/(i+1)$.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. that a previously chosen element is replaced &#10;is $\frac{k}{i+1} \cdot \frac{1}{k} = \frac{1}{i+1}$.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. that it is not replaced is $\frac{i}{i+1}$.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Bloom Filters&#10;}}&#10;&#10;&#10;&#10;&#10;\end{document}"/>
  <p:tag name="IGUANATEXSIZE" val="2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A space efficient data structure for checking set membership.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4$ of MMDS.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Storing an element $x$.}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We pick random hash functions $h_1, \cdots, h_k$ with range $[n]$.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or the implementation, we use $n$ bit locations, all set to $0$ initially.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Set bit numbers $h_1(x), \cdots, h_k(x)$ to $1$.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Checking if an element $y$ is in our set.} 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em Yes} if \underline{all} locations $h_1(y), \cdots, h_k(y)$ contain $1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em No}&#10;otherwise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Note.} There are no false negatives, but there could be false positives.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an element is in the set, we definitely say {\em yes}. If an &#10;element is not in\\ the set, we still might say {\em yes}.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oal.} Make the probability of false positives low.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Quiz 1 on Tue 20th February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oal.} Make the probability of false positives low.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Bloom Filters&#10;}}&#10;&#10;&#10;&#10;&#10;\end{document}"/>
  <p:tag name="IGUANATEXSIZE" val="2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ntuition.} If we store too many elements in the set &#10;then it is likely that\\ almost bits are &#10;set to $1$ implying a lot of false negatives.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m$ be the number of elements we store.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element, we have computed $k$ hash functions and set &#10;the\\ corresponding bits to $1$. 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, we shoudn't store too many elements so that any specific&#10;bit has a\\ good chance of staying set to $0$.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probability that a specific bit remains set to $0$?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p = (1 - \frac{1}{n})^{mk}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approx e^{-mk/n}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({\em using $1 - x \approx e^{-x}$ for small $x \geq 0$})&#10; 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re will be two rooms $A5-017$ and $A5-002$.\\&#10;We will announce the room assignments by email.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probability of false positives?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1-p)^k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 \approx (1- e^{-mk/n})^k$ 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Bloom Filters&#10;}}&#10;&#10;&#10;&#10;&#10;\end{document}"/>
  <p:tag name="IGUANATEXSIZE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 \approx (1- e^{-mk/n})^k$ &#10;&#10;\end{document}"/>
  <p:tag name="IGUANATEXSIZE" val="2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ability of false positives is 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xample, if we set $k = 11$ and $n = 16\,m$, the probability &#10;of false\\ positives is about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0.00046.$&#10;&#10;\end{document}"/>
  <p:tag name="IGUANATEXSIZE" val="2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te that we use only two bytes per element.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original elements could have arbitrary size.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Examples.}&#10;&#10;&#10;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ith $4$ GB RAM we could store a set of size $2$ billion&#10;and still have\\ a small false positive rate.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{\em $ \approx \left(\frac{mk}{n}\right)^k$ if $\frac{mk}{n}$ is ``small&quot;}&#10; }&#10;&#10;\end{document}"/>
  <p:tag name="IGUANATEXSIZE" val="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usepackage{listings}&#10;\pagestyle{empty}&#10;\definecolor{codegreen}{rgb}{0,0.6,0}&#10;\definecolor{codegray}{rgb}{0.5,0.5,0.5}&#10;\definecolor{codepurple}{rgb}{0.58,0,0.82}&#10;\definecolor{backcolour}{rgb}{0.95,0.95,0.92}&#10; &#10;\lstdefinestyle{mystyle}{&#10;    backgroundcolor=\color{backcolour},   &#10;    commentstyle=\color{codegreen},&#10;    keywordstyle=\color{magenta},&#10;    numberstyle=\tiny\color{codegray},&#10;    stringstyle=\color{codepurple},&#10;    basicstyle=\footnotesize,&#10;    breakatwhitespace=false,         &#10;    breaklines=true,                 &#10;    captionpos=b,                    &#10;    keepspaces=true,                 &#10;    numbers=left,                    &#10;    numbersep=5pt,                  &#10;    showspaces=false,                &#10;    showstringspaces=false,&#10;    showtabs=false,                  &#10;    tabsize=2&#10;}&#10; &#10;\lstset{style=mystyle}&#10;&#10;\begin{document}&#10;\begin{lstlisting}[language=Python]&#10;def Majority(S):&#10;  x = None&#10;  count = 0&#10;  for i in range(m):&#10;    if(s_i == x): &#10;       count += 1&#10;    elif(count == 0): &#10;       x = S[i]&#10;       count = 1&#10;    else:&#10;       count -= 1&#10;  return x &#10;\end{lstlisting}&#10;\end{document}"/>
  <p:tag name="IGUANATEXSIZE" val="9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$S = \langle s_1, \cdots, s_m \rangle$, where $s_i \in [n]$,&#10; 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f_x$ be the number of times the number $x$ appears in the stream.&#10; 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mally $f_x = |\{i \in [m] : s_i = x\}|$.&#10; 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all $f_x$ the {\em frequency} of $x$ in the stream.&#10; 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roblem (Majority).} Find an element $x$, if there is one,&#10;with\\ frequency&#10;$ f_x &gt; m/2$. How do we find it? &#10; 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Pseudocode written in Python&#10; }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Is this algorithm correct? &#10;}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ensor data, satellite imaging data, web traffic,\\ stock market data,&#10;cctv etc &#10;&#10;&#10;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Majority&#10;}}&#10;&#10;&#10;&#10;&#10;\end{document}"/>
  <p:tag name="IGUANATEXSIZE" val="2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Frequent Items&#10;}}&#10;&#10;&#10;&#10;&#10;\end{document}"/>
  <p:tag name="IGUANATEXSIZE" val="2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roblem ($k$ Frequent items).} &#10; 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$k\geq 1$, find all items with frequency at least $m/k$.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:} Use the Majority algorithm with $(k-1)$ counters instead of $1$.&#10; 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counter is associated with some element.&#10; 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If current element has an associated counter: }&#10; 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Else if some counter is $0$: &#10;}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Associate the counter with the current element.&#10;}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Increment the counter.&#10;}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 Big data at\\&#10; high velocity.}&#10;&#10;&#10;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Increment the counter. &#10;}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For each element x in the stream do:}&#10; 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Else: \# no counter is 0 &#10;}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Decrement all counters.&#10;}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Proof of correctness?&#10;} 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At the end, what can we say about the\\ &#10;counter associated with an element $x$?&#10;} 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Space complexity?&#10;} 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Output the elements&#10;associated with the counters.&#10;}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37912</TotalTime>
  <Words>111</Words>
  <Application>Microsoft Office PowerPoint</Application>
  <PresentationFormat>On-screen Show (4:3)</PresentationFormat>
  <Paragraphs>7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780</cp:revision>
  <dcterms:created xsi:type="dcterms:W3CDTF">2014-01-26T12:33:15Z</dcterms:created>
  <dcterms:modified xsi:type="dcterms:W3CDTF">2018-02-15T19:14:58Z</dcterms:modified>
</cp:coreProperties>
</file>